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62" r:id="rId4"/>
    <p:sldId id="264" r:id="rId5"/>
    <p:sldId id="263" r:id="rId6"/>
    <p:sldId id="265" r:id="rId7"/>
    <p:sldId id="270" r:id="rId8"/>
    <p:sldId id="275" r:id="rId9"/>
    <p:sldId id="266" r:id="rId10"/>
    <p:sldId id="271" r:id="rId11"/>
    <p:sldId id="267" r:id="rId12"/>
    <p:sldId id="272" r:id="rId13"/>
    <p:sldId id="274" r:id="rId14"/>
    <p:sldId id="25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07550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38616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6481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11113"/>
            <a:ext cx="12203113" cy="688181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73927" y="1191491"/>
            <a:ext cx="7010400" cy="2346181"/>
          </a:xfrm>
          <a:solidFill>
            <a:srgbClr val="9953FF">
              <a:alpha val="0"/>
            </a:srgbClr>
          </a:solidFill>
        </p:spPr>
        <p:txBody>
          <a:bodyPr anchor="b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defRPr sz="6000" b="1" cap="none" spc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ligraph" pitchFamily="82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9966FF">
              <a:alpha val="0"/>
            </a:srgbClr>
          </a:solidFill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>
              <a:buNone/>
              <a:defRPr sz="3600" b="1" cap="none" spc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ligraph" pitchFamily="8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-11113" y="-23813"/>
            <a:ext cx="12203113" cy="6881813"/>
          </a:xfrm>
          <a:prstGeom prst="frame">
            <a:avLst>
              <a:gd name="adj1" fmla="val 4044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1266296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User\Desktop\Рисунок5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91743" y="0"/>
            <a:ext cx="2500257" cy="246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User\Desktop\Рисунок1.pn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-11113" y="-23813"/>
            <a:ext cx="12203113" cy="6881813"/>
          </a:xfrm>
          <a:prstGeom prst="frame">
            <a:avLst>
              <a:gd name="adj1" fmla="val 4044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136408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-11113" y="-23813"/>
            <a:ext cx="12203113" cy="6881813"/>
          </a:xfrm>
          <a:prstGeom prst="frame">
            <a:avLst>
              <a:gd name="adj1" fmla="val 8272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6" descr="C:\Users\User\Desktop\Рисунок5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54668" y="0"/>
            <a:ext cx="3904897" cy="38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855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-11113" y="-23813"/>
            <a:ext cx="12203113" cy="6881813"/>
          </a:xfrm>
          <a:prstGeom prst="frame">
            <a:avLst>
              <a:gd name="adj1" fmla="val 4044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6" descr="C:\Users\User\Desktop\Рисунок5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30132" y="1"/>
            <a:ext cx="185412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251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-11113" y="-23813"/>
            <a:ext cx="12203113" cy="6881813"/>
          </a:xfrm>
          <a:prstGeom prst="frame">
            <a:avLst>
              <a:gd name="adj1" fmla="val 8272"/>
            </a:avLst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6" descr="C:\Users\User\Desktop\Рисунок5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2447" y="0"/>
            <a:ext cx="3146391" cy="310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08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B52B4-15BD-473D-B7EC-7AD51CED84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9595-FB4A-4085-9DE5-22E2AF30A9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-11113"/>
            <a:ext cx="12203113" cy="6881813"/>
          </a:xfrm>
          <a:prstGeom prst="rect">
            <a:avLst/>
          </a:prstGeom>
          <a:noFill/>
        </p:spPr>
      </p:pic>
      <p:pic>
        <p:nvPicPr>
          <p:cNvPr id="6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-11113" y="-23813"/>
            <a:ext cx="12203113" cy="6881813"/>
          </a:xfrm>
          <a:prstGeom prst="frame">
            <a:avLst>
              <a:gd name="adj1" fmla="val 6057"/>
            </a:avLst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Picture 2" descr="C:\Users\User\Desktop\Рисунок1.png"/>
          <p:cNvPicPr>
            <a:picLocks noChangeAspect="1" noChangeArrowheads="1"/>
          </p:cNvPicPr>
          <p:nvPr/>
        </p:nvPicPr>
        <p:blipFill>
          <a:blip r:embed="rId2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360218" y="372437"/>
            <a:ext cx="11526981" cy="6125345"/>
          </a:xfrm>
          <a:prstGeom prst="frame">
            <a:avLst>
              <a:gd name="adj1" fmla="val 2391"/>
            </a:avLst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475296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19722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36266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50151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12360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97314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47383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94041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59757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57E35-7BC0-4ECF-B31D-96EB4CA6C34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85817-EDB5-460B-BA87-A398CF4722C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5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B52B4-15BD-473D-B7EC-7AD51CED84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19595-FB4A-4085-9DE5-22E2AF30A9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4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ligraph" pitchFamily="8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15560/37009792.289/0_c20a4_24c41ce1_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124744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avepic.su/634837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87" y="-15728"/>
            <a:ext cx="4104456" cy="6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i597.photobucket.com/albums/tt53/robinsusan/christmas/animated_christmas_tre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76" y="3212976"/>
            <a:ext cx="3645024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8600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72793" y="2090857"/>
            <a:ext cx="2866694" cy="1937834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444444"/>
                </a:solidFill>
                <a:latin typeface="Propisi" panose="02000508030000020003" pitchFamily="2" charset="0"/>
              </a:rPr>
              <a:t>Мороз -</a:t>
            </a:r>
            <a:r>
              <a:rPr lang="ru-RU" sz="7200" b="1" dirty="0">
                <a:solidFill>
                  <a:srgbClr val="BBBBBB"/>
                </a:solidFill>
                <a:latin typeface="Propisi" panose="02000508030000020003" pitchFamily="2" charset="0"/>
              </a:rPr>
              <a:t/>
            </a:r>
            <a:br>
              <a:rPr lang="ru-RU" sz="7200" b="1" dirty="0">
                <a:solidFill>
                  <a:srgbClr val="BBBBBB"/>
                </a:solidFill>
                <a:latin typeface="Propisi" panose="02000508030000020003" pitchFamily="2" charset="0"/>
              </a:rPr>
            </a:br>
            <a:r>
              <a:rPr lang="ru-RU" sz="7200" b="1" dirty="0" smtClean="0">
                <a:solidFill>
                  <a:srgbClr val="000000"/>
                </a:solidFill>
                <a:latin typeface="Propisi" panose="02000508030000020003" pitchFamily="2" charset="0"/>
              </a:rPr>
              <a:t>В</a:t>
            </a:r>
            <a:r>
              <a:rPr lang="ru-RU" sz="7200" b="1" dirty="0" smtClean="0">
                <a:solidFill>
                  <a:srgbClr val="000000"/>
                </a:solidFill>
                <a:latin typeface="Propisi" panose="02000508030000020003" pitchFamily="2" charset="0"/>
              </a:rPr>
              <a:t>ьюга -</a:t>
            </a:r>
            <a:endParaRPr lang="ru-RU" sz="7200" b="1" dirty="0">
              <a:latin typeface="Propisi" panose="02000508030000020003" pitchFamily="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45910" y="532263"/>
            <a:ext cx="11081983" cy="155859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effectLst/>
                <a:latin typeface="Propisi" panose="02000508030000020003" pitchFamily="2" charset="0"/>
              </a:rPr>
              <a:t>7 конкурс.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effectLst/>
                <a:latin typeface="Propisi" panose="02000508030000020003" pitchFamily="2" charset="0"/>
              </a:rPr>
              <a:t>Подбери антонимы</a:t>
            </a:r>
            <a:endParaRPr lang="ru-RU" sz="4400" b="1" dirty="0">
              <a:solidFill>
                <a:schemeClr val="tx1"/>
              </a:solidFill>
              <a:effectLst/>
              <a:latin typeface="Propisi" panose="02000508030000020003" pitchFamily="2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3739487" y="2131726"/>
            <a:ext cx="5092605" cy="928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effectLst/>
                <a:latin typeface="Propisi" panose="02000508030000020003" pitchFamily="2" charset="0"/>
              </a:rPr>
              <a:t>зной, жара</a:t>
            </a:r>
            <a:r>
              <a:rPr lang="ru-RU" sz="4400" dirty="0" smtClean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> </a:t>
            </a:r>
            <a:endParaRPr lang="ru-RU" sz="4400" dirty="0">
              <a:latin typeface="Propisi" panose="02000508030000020003" pitchFamily="2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3739486" y="2825200"/>
            <a:ext cx="6332561" cy="11253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7200" b="1" dirty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б</a:t>
            </a:r>
            <a:r>
              <a:rPr lang="ru-RU" sz="7200" b="1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езветрие, штиль</a:t>
            </a:r>
            <a:endParaRPr lang="ru-RU" sz="7200" b="1" dirty="0">
              <a:latin typeface="Propisi" panose="02000508030000020003" pitchFamily="2" charset="0"/>
            </a:endParaRPr>
          </a:p>
        </p:txBody>
      </p:sp>
      <p:pic>
        <p:nvPicPr>
          <p:cNvPr id="8" name="Picture 4" descr="http://s4.pic4you.ru/y2014/12-06/12216/4767370-thu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584" y="2893365"/>
            <a:ext cx="2816511" cy="39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s010.radikal.ru/i314/1312/ad/8d02ec49b05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89361"/>
            <a:ext cx="10072047" cy="32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77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265" y="2415654"/>
            <a:ext cx="2894944" cy="4305869"/>
          </a:xfrm>
        </p:spPr>
        <p:txBody>
          <a:bodyPr>
            <a:normAutofit fontScale="90000"/>
          </a:bodyPr>
          <a:lstStyle/>
          <a:p>
            <a:r>
              <a:rPr lang="ru-RU" sz="1100" dirty="0">
                <a:solidFill>
                  <a:srgbClr val="BBBBBB"/>
                </a:solidFill>
                <a:effectLst/>
                <a:latin typeface="trebuchet ms" panose="020B0603020202020204" pitchFamily="34" charset="0"/>
              </a:rPr>
              <a:t/>
            </a:r>
            <a:br>
              <a:rPr lang="ru-RU" sz="1100" dirty="0">
                <a:solidFill>
                  <a:srgbClr val="BBBBBB"/>
                </a:solidFill>
                <a:effectLst/>
                <a:latin typeface="trebuchet ms" panose="020B0603020202020204" pitchFamily="34" charset="0"/>
              </a:rPr>
            </a:br>
            <a:r>
              <a:rPr lang="ru-RU" sz="2700" b="1" dirty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утренник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холод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стужа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морозец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заморозки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погода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 err="1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холодрыга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 err="1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морозяка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холодина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трескучий </a:t>
            </a:r>
            <a:r>
              <a:rPr lang="ru-RU" sz="2700" b="1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мороз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 err="1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дубак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 err="1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дубарь</a:t>
            </a:r>
            <a: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2700" b="1" dirty="0">
                <a:solidFill>
                  <a:srgbClr val="BBBBBB"/>
                </a:solidFill>
                <a:effectLst/>
                <a:latin typeface="Propisi" panose="02000508030000020003" pitchFamily="2" charset="0"/>
              </a:rPr>
            </a:br>
            <a:r>
              <a:rPr lang="ru-RU" sz="2700" b="1" dirty="0" err="1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колотун</a:t>
            </a:r>
            <a:r>
              <a:rPr lang="ru-RU" sz="1100" dirty="0">
                <a:solidFill>
                  <a:srgbClr val="BBBBBB"/>
                </a:solidFill>
                <a:effectLst/>
                <a:latin typeface="trebuchet ms" panose="020B0603020202020204" pitchFamily="34" charset="0"/>
              </a:rPr>
              <a:t/>
            </a:r>
            <a:br>
              <a:rPr lang="ru-RU" sz="1100" dirty="0">
                <a:solidFill>
                  <a:srgbClr val="BBBBBB"/>
                </a:solidFill>
                <a:effectLst/>
                <a:latin typeface="trebuchet ms" panose="020B0603020202020204" pitchFamily="34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  <a:t/>
            </a:r>
            <a:br>
              <a:rPr lang="ru-RU" dirty="0">
                <a:solidFill>
                  <a:srgbClr val="000000"/>
                </a:solidFill>
                <a:effectLst/>
                <a:latin typeface="trebuchet ms" panose="020B0603020202020204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21639" y="1803217"/>
            <a:ext cx="3970361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0000"/>
                </a:solidFill>
                <a:latin typeface="Propisi" panose="02000508030000020003" pitchFamily="2" charset="0"/>
              </a:rPr>
              <a:t>в</a:t>
            </a:r>
            <a:r>
              <a:rPr lang="ru-RU" sz="2400" b="1" dirty="0" smtClean="0">
                <a:solidFill>
                  <a:srgbClr val="000000"/>
                </a:solidFill>
                <a:latin typeface="Propisi" panose="02000508030000020003" pitchFamily="2" charset="0"/>
              </a:rPr>
              <a:t>етер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Propisi" panose="02000508030000020003" pitchFamily="2" charset="0"/>
              </a:rPr>
              <a:t>метель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Propisi" panose="02000508030000020003" pitchFamily="2" charset="0"/>
              </a:rPr>
              <a:t>метелица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0000"/>
                </a:solidFill>
                <a:latin typeface="Propisi" panose="02000508030000020003" pitchFamily="2" charset="0"/>
              </a:rPr>
              <a:t>буран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0000"/>
                </a:solidFill>
                <a:latin typeface="Propisi" panose="02000508030000020003" pitchFamily="2" charset="0"/>
              </a:rPr>
              <a:t>пурга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err="1" smtClean="0">
                <a:solidFill>
                  <a:srgbClr val="000000"/>
                </a:solidFill>
                <a:latin typeface="Propisi" panose="02000508030000020003" pitchFamily="2" charset="0"/>
              </a:rPr>
              <a:t>завирюха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0000"/>
                </a:solidFill>
                <a:latin typeface="Propisi" panose="02000508030000020003" pitchFamily="2" charset="0"/>
              </a:rPr>
              <a:t>кура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err="1">
                <a:solidFill>
                  <a:srgbClr val="000000"/>
                </a:solidFill>
                <a:latin typeface="Propisi" panose="02000508030000020003" pitchFamily="2" charset="0"/>
              </a:rPr>
              <a:t>хурта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err="1" smtClean="0">
                <a:solidFill>
                  <a:srgbClr val="000000"/>
                </a:solidFill>
                <a:latin typeface="Propisi" panose="02000508030000020003" pitchFamily="2" charset="0"/>
              </a:rPr>
              <a:t>вьялица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err="1">
                <a:solidFill>
                  <a:srgbClr val="000000"/>
                </a:solidFill>
                <a:latin typeface="Propisi" panose="02000508030000020003" pitchFamily="2" charset="0"/>
              </a:rPr>
              <a:t>виялица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err="1" smtClean="0">
                <a:solidFill>
                  <a:srgbClr val="000000"/>
                </a:solidFill>
                <a:latin typeface="Propisi" panose="02000508030000020003" pitchFamily="2" charset="0"/>
              </a:rPr>
              <a:t>заметуха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 err="1" smtClean="0">
                <a:solidFill>
                  <a:srgbClr val="000000"/>
                </a:solidFill>
                <a:latin typeface="Propisi" panose="02000508030000020003" pitchFamily="2" charset="0"/>
              </a:rPr>
              <a:t>завертяй</a:t>
            </a:r>
            <a:endParaRPr lang="ru-RU" sz="2400" b="1" dirty="0">
              <a:solidFill>
                <a:srgbClr val="BBBBBB"/>
              </a:solidFill>
              <a:latin typeface="Propisi" panose="02000508030000020003" pitchFamily="2" charset="0"/>
            </a:endParaRPr>
          </a:p>
        </p:txBody>
      </p:sp>
      <p:sp>
        <p:nvSpPr>
          <p:cNvPr id="5" name="Текст 4"/>
          <p:cNvSpPr txBox="1">
            <a:spLocks/>
          </p:cNvSpPr>
          <p:nvPr/>
        </p:nvSpPr>
        <p:spPr>
          <a:xfrm>
            <a:off x="573205" y="204629"/>
            <a:ext cx="11122926" cy="1544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b="1" dirty="0">
                <a:latin typeface="Propisi" panose="02000508030000020003" pitchFamily="2" charset="0"/>
              </a:rPr>
              <a:t>8</a:t>
            </a:r>
            <a:r>
              <a:rPr lang="ru-RU" sz="4400" b="1" dirty="0" smtClean="0">
                <a:latin typeface="Propisi" panose="02000508030000020003" pitchFamily="2" charset="0"/>
              </a:rPr>
              <a:t> конкурс.</a:t>
            </a:r>
          </a:p>
          <a:p>
            <a:pPr marL="0" indent="0" algn="ctr">
              <a:buNone/>
            </a:pPr>
            <a:r>
              <a:rPr lang="ru-RU" sz="4400" b="1" dirty="0" smtClean="0">
                <a:latin typeface="Propisi" panose="02000508030000020003" pitchFamily="2" charset="0"/>
              </a:rPr>
              <a:t>Подбери синонимы</a:t>
            </a:r>
            <a:endParaRPr lang="ru-RU" sz="4400" b="1" dirty="0">
              <a:latin typeface="Propisi" panose="02000508030000020003" pitchFamily="2" charset="0"/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1108879" y="1412137"/>
            <a:ext cx="2303357" cy="782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Мороз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6987235" y="1293492"/>
            <a:ext cx="3759029" cy="77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Вьюга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8" name="Picture 8" descr="http://stat18.privet.ru/lr/0a313c2626912cc76a62f518a0cd40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36" y="1196175"/>
            <a:ext cx="4634163" cy="55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static.playcast.ru/uploads/2013/12/14/68467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89" y="0"/>
            <a:ext cx="2751111" cy="472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55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138" y="777922"/>
            <a:ext cx="2115403" cy="155584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Propisi" panose="02000508030000020003" pitchFamily="2" charset="0"/>
              </a:rPr>
              <a:t>9 конкурс.</a:t>
            </a:r>
            <a:br>
              <a:rPr lang="ru-RU" b="1" dirty="0" smtClean="0">
                <a:latin typeface="Propisi" panose="02000508030000020003" pitchFamily="2" charset="0"/>
              </a:rPr>
            </a:br>
            <a:r>
              <a:rPr lang="ru-RU" b="1" dirty="0" smtClean="0">
                <a:latin typeface="Propisi" panose="02000508030000020003" pitchFamily="2" charset="0"/>
              </a:rPr>
              <a:t>Кроссворд.</a:t>
            </a:r>
            <a:endParaRPr lang="ru-RU" b="1" dirty="0">
              <a:latin typeface="Propisi" panose="02000508030000020003" pitchFamily="2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297766"/>
              </p:ext>
            </p:extLst>
          </p:nvPr>
        </p:nvGraphicFramePr>
        <p:xfrm>
          <a:off x="2715905" y="313897"/>
          <a:ext cx="3971496" cy="1438720"/>
        </p:xfrm>
        <a:graphic>
          <a:graphicData uri="http://schemas.openxmlformats.org/drawingml/2006/table">
            <a:tbl>
              <a:tblPr/>
              <a:tblGrid>
                <a:gridCol w="382137"/>
                <a:gridCol w="477671"/>
                <a:gridCol w="454914"/>
                <a:gridCol w="418543"/>
                <a:gridCol w="490017"/>
                <a:gridCol w="432074"/>
                <a:gridCol w="436110"/>
                <a:gridCol w="421844"/>
                <a:gridCol w="458186"/>
              </a:tblGrid>
              <a:tr h="5570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03" marR="442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971821"/>
              </p:ext>
            </p:extLst>
          </p:nvPr>
        </p:nvGraphicFramePr>
        <p:xfrm>
          <a:off x="1910687" y="1760562"/>
          <a:ext cx="3944204" cy="1458712"/>
        </p:xfrm>
        <a:graphic>
          <a:graphicData uri="http://schemas.openxmlformats.org/drawingml/2006/table">
            <a:tbl>
              <a:tblPr/>
              <a:tblGrid>
                <a:gridCol w="371058"/>
                <a:gridCol w="384800"/>
                <a:gridCol w="426029"/>
                <a:gridCol w="479084"/>
                <a:gridCol w="455432"/>
                <a:gridCol w="439771"/>
                <a:gridCol w="460120"/>
                <a:gridCol w="433166"/>
                <a:gridCol w="494744"/>
              </a:tblGrid>
              <a:tr h="72490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2863"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22" marR="431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698879"/>
              </p:ext>
            </p:extLst>
          </p:nvPr>
        </p:nvGraphicFramePr>
        <p:xfrm>
          <a:off x="2347414" y="3203860"/>
          <a:ext cx="2511189" cy="1467612"/>
        </p:xfrm>
        <a:graphic>
          <a:graphicData uri="http://schemas.openxmlformats.org/drawingml/2006/table">
            <a:tbl>
              <a:tblPr/>
              <a:tblGrid>
                <a:gridCol w="359595"/>
                <a:gridCol w="404681"/>
                <a:gridCol w="450376"/>
                <a:gridCol w="402861"/>
                <a:gridCol w="417015"/>
                <a:gridCol w="476661"/>
              </a:tblGrid>
              <a:tr h="6362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094" marR="430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5184"/>
              </p:ext>
            </p:extLst>
          </p:nvPr>
        </p:nvGraphicFramePr>
        <p:xfrm>
          <a:off x="2364476" y="4678925"/>
          <a:ext cx="2906972" cy="1439876"/>
        </p:xfrm>
        <a:graphic>
          <a:graphicData uri="http://schemas.openxmlformats.org/drawingml/2006/table">
            <a:tbl>
              <a:tblPr/>
              <a:tblGrid>
                <a:gridCol w="382136"/>
                <a:gridCol w="403657"/>
                <a:gridCol w="442505"/>
                <a:gridCol w="464024"/>
                <a:gridCol w="423080"/>
                <a:gridCol w="382137"/>
                <a:gridCol w="409433"/>
              </a:tblGrid>
              <a:tr h="689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6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4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3106" marR="4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6796584" y="205855"/>
            <a:ext cx="3616656" cy="709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effectLst/>
                <a:latin typeface="Propisi" panose="02000508030000020003" pitchFamily="2" charset="0"/>
              </a:rPr>
              <a:t>1. Что </a:t>
            </a:r>
            <a:r>
              <a:rPr lang="ru-RU" sz="2400" b="1" dirty="0">
                <a:effectLst/>
                <a:latin typeface="Propisi" panose="02000508030000020003" pitchFamily="2" charset="0"/>
              </a:rPr>
              <a:t>растёт вершиной вниз,</a:t>
            </a:r>
            <a:br>
              <a:rPr lang="ru-RU" sz="2400" b="1" dirty="0">
                <a:effectLst/>
                <a:latin typeface="Propisi" panose="02000508030000020003" pitchFamily="2" charset="0"/>
              </a:rPr>
            </a:br>
            <a:r>
              <a:rPr lang="ru-RU" sz="2400" b="1" dirty="0">
                <a:effectLst/>
                <a:latin typeface="Propisi" panose="02000508030000020003" pitchFamily="2" charset="0"/>
              </a:rPr>
              <a:t>Уцепившись за карниз</a:t>
            </a:r>
            <a:r>
              <a:rPr lang="ru-RU" sz="2400" b="1" dirty="0" smtClean="0">
                <a:effectLst/>
                <a:latin typeface="Propisi" panose="02000508030000020003" pitchFamily="2" charset="0"/>
              </a:rPr>
              <a:t>?</a:t>
            </a:r>
            <a:endParaRPr lang="ru-RU" sz="2400" dirty="0">
              <a:latin typeface="Propisi" panose="02000508030000020003" pitchFamily="2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796585" y="2459722"/>
            <a:ext cx="3725838" cy="832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effectLst/>
                <a:latin typeface="Propisi" panose="02000508030000020003" pitchFamily="2" charset="0"/>
              </a:rPr>
              <a:t>4</a:t>
            </a:r>
            <a:r>
              <a:rPr lang="ru-RU" sz="2400" b="1" dirty="0" smtClean="0">
                <a:effectLst/>
                <a:latin typeface="Propisi" panose="02000508030000020003" pitchFamily="2" charset="0"/>
              </a:rPr>
              <a:t>. Белый</a:t>
            </a:r>
            <a:r>
              <a:rPr lang="ru-RU" sz="2400" b="1" dirty="0">
                <a:effectLst/>
                <a:latin typeface="Propisi" panose="02000508030000020003" pitchFamily="2" charset="0"/>
              </a:rPr>
              <a:t>, а не сахар, мягкий,</a:t>
            </a:r>
            <a:r>
              <a:rPr lang="ru-RU" sz="2400" b="1" dirty="0">
                <a:latin typeface="Propisi" panose="02000508030000020003" pitchFamily="2" charset="0"/>
              </a:rPr>
              <a:t/>
            </a:r>
            <a:br>
              <a:rPr lang="ru-RU" sz="2400" b="1" dirty="0">
                <a:latin typeface="Propisi" panose="02000508030000020003" pitchFamily="2" charset="0"/>
              </a:rPr>
            </a:br>
            <a:r>
              <a:rPr lang="ru-RU" sz="2400" b="1" dirty="0">
                <a:effectLst/>
                <a:latin typeface="Propisi" panose="02000508030000020003" pitchFamily="2" charset="0"/>
              </a:rPr>
              <a:t>а не вата, без ног, а </a:t>
            </a:r>
            <a:r>
              <a:rPr lang="ru-RU" sz="2400" b="1" dirty="0" smtClean="0">
                <a:effectLst/>
                <a:latin typeface="Propisi" panose="02000508030000020003" pitchFamily="2" charset="0"/>
              </a:rPr>
              <a:t>идет.</a:t>
            </a:r>
            <a:endParaRPr lang="ru-RU" sz="2400" dirty="0">
              <a:latin typeface="Propisi" panose="02000508030000020003" pitchFamily="2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810231" y="1570108"/>
            <a:ext cx="4094327" cy="1021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9600" b="1" dirty="0" smtClean="0">
                <a:effectLst/>
                <a:latin typeface="Propisi" panose="02000508030000020003" pitchFamily="2" charset="0"/>
              </a:rPr>
              <a:t>3. Все </a:t>
            </a:r>
            <a:r>
              <a:rPr lang="ru-RU" sz="9600" b="1" dirty="0">
                <a:effectLst/>
                <a:latin typeface="Propisi" panose="02000508030000020003" pitchFamily="2" charset="0"/>
              </a:rPr>
              <a:t>мы знаем, у него</a:t>
            </a:r>
            <a:br>
              <a:rPr lang="ru-RU" sz="9600" b="1" dirty="0">
                <a:effectLst/>
                <a:latin typeface="Propisi" panose="02000508030000020003" pitchFamily="2" charset="0"/>
              </a:rPr>
            </a:br>
            <a:r>
              <a:rPr lang="ru-RU" sz="9600" b="1" dirty="0">
                <a:effectLst/>
                <a:latin typeface="Propisi" panose="02000508030000020003" pitchFamily="2" charset="0"/>
              </a:rPr>
              <a:t>Двадцать восемь дней всего!</a:t>
            </a:r>
            <a:br>
              <a:rPr lang="ru-RU" sz="9600" b="1" dirty="0">
                <a:effectLst/>
                <a:latin typeface="Propisi" panose="02000508030000020003" pitchFamily="2" charset="0"/>
              </a:rPr>
            </a:br>
            <a:r>
              <a:rPr lang="ru-RU" sz="9600" b="1" dirty="0">
                <a:effectLst/>
                <a:latin typeface="Propisi" panose="02000508030000020003" pitchFamily="2" charset="0"/>
              </a:rPr>
              <a:t>Високосный год идёт - </a:t>
            </a:r>
            <a:br>
              <a:rPr lang="ru-RU" sz="9600" b="1" dirty="0">
                <a:effectLst/>
                <a:latin typeface="Propisi" panose="02000508030000020003" pitchFamily="2" charset="0"/>
              </a:rPr>
            </a:br>
            <a:r>
              <a:rPr lang="ru-RU" sz="9600" b="1" dirty="0">
                <a:effectLst/>
                <a:latin typeface="Propisi" panose="02000508030000020003" pitchFamily="2" charset="0"/>
              </a:rPr>
              <a:t>Лишний день ему </a:t>
            </a:r>
            <a:r>
              <a:rPr lang="ru-RU" sz="9600" b="1" dirty="0" smtClean="0">
                <a:effectLst/>
                <a:latin typeface="Propisi" panose="02000508030000020003" pitchFamily="2" charset="0"/>
              </a:rPr>
              <a:t>несет!</a:t>
            </a:r>
            <a:r>
              <a:rPr lang="ru-RU" b="1" dirty="0" smtClean="0">
                <a:effectLst/>
                <a:latin typeface="Propisi" panose="02000508030000020003" pitchFamily="2" charset="0"/>
              </a:rPr>
              <a:t/>
            </a:r>
            <a:br>
              <a:rPr lang="ru-RU" b="1" dirty="0" smtClean="0">
                <a:effectLst/>
                <a:latin typeface="Propisi" panose="02000508030000020003" pitchFamily="2" charset="0"/>
              </a:rPr>
            </a:br>
            <a:endParaRPr lang="ru-RU" b="1" dirty="0">
              <a:effectLst/>
              <a:latin typeface="Propisi" panose="02000508030000020003" pitchFamily="2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796585" y="4776717"/>
            <a:ext cx="1637731" cy="1121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endParaRPr lang="ru-RU" dirty="0">
              <a:latin typeface="Propisi" panose="02000508030000020003" pitchFamily="2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796584" y="824553"/>
            <a:ext cx="3616656" cy="731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2. На </a:t>
            </a:r>
            <a:r>
              <a:rPr lang="ru-RU" sz="2400" b="1" dirty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форточках картинки</a:t>
            </a:r>
            <a:r>
              <a:rPr lang="ru-RU" sz="2400" b="1" dirty="0">
                <a:latin typeface="Propisi" panose="02000508030000020003" pitchFamily="2" charset="0"/>
              </a:rPr>
              <a:t/>
            </a:r>
            <a:br>
              <a:rPr lang="ru-RU" sz="2400" b="1" dirty="0">
                <a:latin typeface="Propisi" panose="02000508030000020003" pitchFamily="2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Из белой паутинки</a:t>
            </a:r>
            <a:r>
              <a:rPr lang="ru-RU" sz="2400" b="1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.</a:t>
            </a:r>
            <a:endParaRPr lang="ru-RU" sz="2400" b="1" dirty="0">
              <a:latin typeface="Propisi" panose="02000508030000020003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69288" y="3202747"/>
            <a:ext cx="4662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5. Старик </a:t>
            </a:r>
            <a:r>
              <a:rPr lang="ru-RU" sz="2400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 ворот тепло уволок.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Сам не бежит и стоять не велит.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206033" y="5090186"/>
            <a:ext cx="5789493" cy="849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7400" b="1" dirty="0" smtClean="0">
                <a:effectLst/>
                <a:latin typeface="Propisi" panose="02000508030000020003" pitchFamily="2" charset="0"/>
              </a:rPr>
              <a:t>8. Дуют </a:t>
            </a:r>
            <a:r>
              <a:rPr lang="ru-RU" sz="7400" b="1" dirty="0">
                <a:effectLst/>
                <a:latin typeface="Propisi" panose="02000508030000020003" pitchFamily="2" charset="0"/>
              </a:rPr>
              <a:t>с севера </a:t>
            </a:r>
            <a:r>
              <a:rPr lang="ru-RU" sz="7400" b="1" dirty="0" smtClean="0">
                <a:effectLst/>
                <a:latin typeface="Propisi" panose="02000508030000020003" pitchFamily="2" charset="0"/>
              </a:rPr>
              <a:t>ветра, на </a:t>
            </a:r>
            <a:r>
              <a:rPr lang="ru-RU" sz="7400" b="1" dirty="0">
                <a:effectLst/>
                <a:latin typeface="Propisi" panose="02000508030000020003" pitchFamily="2" charset="0"/>
              </a:rPr>
              <a:t>дворе уже зима,</a:t>
            </a:r>
          </a:p>
          <a:p>
            <a:pPr algn="ctr"/>
            <a:r>
              <a:rPr lang="ru-RU" sz="7400" b="1" dirty="0" smtClean="0">
                <a:effectLst/>
                <a:latin typeface="Propisi" panose="02000508030000020003" pitchFamily="2" charset="0"/>
              </a:rPr>
              <a:t>     И </a:t>
            </a:r>
            <a:r>
              <a:rPr lang="ru-RU" sz="7400" b="1" dirty="0">
                <a:effectLst/>
                <a:latin typeface="Propisi" panose="02000508030000020003" pitchFamily="2" charset="0"/>
              </a:rPr>
              <a:t>короткий самый </a:t>
            </a:r>
            <a:r>
              <a:rPr lang="ru-RU" sz="7400" b="1" dirty="0" err="1" smtClean="0">
                <a:effectLst/>
                <a:latin typeface="Propisi" panose="02000508030000020003" pitchFamily="2" charset="0"/>
              </a:rPr>
              <a:t>день,в</a:t>
            </a:r>
            <a:r>
              <a:rPr lang="ru-RU" sz="7400" b="1" dirty="0" smtClean="0">
                <a:effectLst/>
                <a:latin typeface="Propisi" panose="02000508030000020003" pitchFamily="2" charset="0"/>
              </a:rPr>
              <a:t> </a:t>
            </a:r>
            <a:r>
              <a:rPr lang="ru-RU" sz="7400" b="1" dirty="0">
                <a:effectLst/>
                <a:latin typeface="Propisi" panose="02000508030000020003" pitchFamily="2" charset="0"/>
              </a:rPr>
              <a:t>этом </a:t>
            </a:r>
            <a:r>
              <a:rPr lang="ru-RU" sz="7400" b="1" dirty="0" smtClean="0">
                <a:effectLst/>
                <a:latin typeface="Propisi" panose="02000508030000020003" pitchFamily="2" charset="0"/>
              </a:rPr>
              <a:t>месяце, </a:t>
            </a:r>
            <a:r>
              <a:rPr lang="ru-RU" sz="7400" b="1" dirty="0">
                <a:effectLst/>
                <a:latin typeface="Propisi" panose="02000508030000020003" pitchFamily="2" charset="0"/>
              </a:rPr>
              <a:t>поверь</a:t>
            </a:r>
            <a:r>
              <a:rPr lang="ru-RU" sz="7400" b="1" dirty="0" smtClean="0">
                <a:effectLst/>
                <a:latin typeface="Propisi" panose="02000508030000020003" pitchFamily="2" charset="0"/>
              </a:rPr>
              <a:t>!</a:t>
            </a:r>
            <a:endParaRPr lang="ru-RU" dirty="0">
              <a:latin typeface="Propisi" panose="02000508030000020003" pitchFamily="2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511187" y="1037230"/>
            <a:ext cx="2229139" cy="750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38400" dirty="0" smtClean="0">
                <a:latin typeface="Propisi" panose="02000508030000020003" pitchFamily="2" charset="0"/>
              </a:rPr>
              <a:t>Иней</a:t>
            </a:r>
            <a:r>
              <a:rPr lang="ru-RU" dirty="0" smtClean="0">
                <a:latin typeface="Propisi" panose="02000508030000020003" pitchFamily="2" charset="0"/>
              </a:rPr>
              <a:t/>
            </a:r>
            <a:br>
              <a:rPr lang="ru-RU" dirty="0" smtClean="0">
                <a:latin typeface="Propisi" panose="02000508030000020003" pitchFamily="2" charset="0"/>
              </a:rPr>
            </a:br>
            <a:endParaRPr lang="ru-RU" dirty="0">
              <a:latin typeface="Propisi" panose="02000508030000020003" pitchFamily="2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62080" y="1854279"/>
            <a:ext cx="3643953" cy="70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38400" dirty="0" smtClean="0">
                <a:latin typeface="Propisi" panose="02000508030000020003" pitchFamily="2" charset="0"/>
              </a:rPr>
              <a:t>Февраль</a:t>
            </a:r>
            <a:r>
              <a:rPr lang="ru-RU" dirty="0" smtClean="0">
                <a:latin typeface="Propisi" panose="02000508030000020003" pitchFamily="2" charset="0"/>
              </a:rPr>
              <a:t/>
            </a:r>
            <a:br>
              <a:rPr lang="ru-RU" dirty="0" smtClean="0">
                <a:latin typeface="Propisi" panose="02000508030000020003" pitchFamily="2" charset="0"/>
              </a:rPr>
            </a:br>
            <a:endParaRPr lang="ru-RU" dirty="0">
              <a:latin typeface="Propisi" panose="02000508030000020003" pitchFamily="2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6743130" y="3873929"/>
            <a:ext cx="3832748" cy="861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pPr fontAlgn="base"/>
            <a:r>
              <a:rPr lang="ru-RU" sz="2400" b="1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6. Открываем </a:t>
            </a:r>
            <a:r>
              <a:rPr lang="ru-RU" sz="2400" b="1" dirty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календарь,</a:t>
            </a:r>
          </a:p>
          <a:p>
            <a:pPr fontAlgn="base"/>
            <a:r>
              <a:rPr lang="ru-RU" sz="2400" b="1" dirty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Первый месяц в нём - </a:t>
            </a:r>
            <a:r>
              <a:rPr lang="ru-RU" sz="2400" b="1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>...</a:t>
            </a:r>
            <a:endParaRPr lang="ru-RU" sz="2400" dirty="0">
              <a:latin typeface="Propisi" panose="02000508030000020003" pitchFamily="2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796582" y="4599250"/>
            <a:ext cx="5236195" cy="712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0F1419"/>
                </a:solidFill>
                <a:effectLst/>
                <a:latin typeface="Propisi" panose="02000508030000020003" pitchFamily="2" charset="0"/>
              </a:rPr>
              <a:t>7. Кто</a:t>
            </a:r>
            <a:r>
              <a:rPr lang="ru-RU" sz="4000" b="1" dirty="0">
                <a:solidFill>
                  <a:srgbClr val="0F1419"/>
                </a:solidFill>
                <a:effectLst/>
                <a:latin typeface="Propisi" panose="02000508030000020003" pitchFamily="2" charset="0"/>
              </a:rPr>
              <a:t>, угадай-ка, седая хозяйка?</a:t>
            </a:r>
            <a:r>
              <a:rPr lang="ru-RU" sz="4000" b="1" dirty="0">
                <a:latin typeface="Propisi" panose="02000508030000020003" pitchFamily="2" charset="0"/>
              </a:rPr>
              <a:t/>
            </a:r>
            <a:br>
              <a:rPr lang="ru-RU" sz="4000" b="1" dirty="0">
                <a:latin typeface="Propisi" panose="02000508030000020003" pitchFamily="2" charset="0"/>
              </a:rPr>
            </a:br>
            <a:r>
              <a:rPr lang="ru-RU" sz="4000" b="1" dirty="0">
                <a:solidFill>
                  <a:srgbClr val="0F1419"/>
                </a:solidFill>
                <a:effectLst/>
                <a:latin typeface="Propisi" panose="02000508030000020003" pitchFamily="2" charset="0"/>
              </a:rPr>
              <a:t>Тряхнула перинки - над миром пушинки</a:t>
            </a:r>
            <a:r>
              <a:rPr lang="ru-RU" sz="4000" b="1" dirty="0" smtClean="0">
                <a:solidFill>
                  <a:srgbClr val="0F1419"/>
                </a:solidFill>
                <a:effectLst/>
                <a:latin typeface="Propisi" panose="02000508030000020003" pitchFamily="2" charset="0"/>
              </a:rPr>
              <a:t>.</a:t>
            </a:r>
            <a:endParaRPr lang="ru-RU" dirty="0">
              <a:latin typeface="Propisi" panose="02000508030000020003" pitchFamily="2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3165143" y="469811"/>
            <a:ext cx="3645088" cy="429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38400" dirty="0" smtClean="0">
                <a:latin typeface="Propisi" panose="02000508030000020003" pitchFamily="2" charset="0"/>
              </a:rPr>
              <a:t>Сосулька</a:t>
            </a:r>
            <a:r>
              <a:rPr lang="ru-RU" dirty="0" smtClean="0">
                <a:latin typeface="Propisi" panose="02000508030000020003" pitchFamily="2" charset="0"/>
              </a:rPr>
              <a:t/>
            </a:r>
            <a:br>
              <a:rPr lang="ru-RU" dirty="0" smtClean="0">
                <a:latin typeface="Propisi" panose="02000508030000020003" pitchFamily="2" charset="0"/>
              </a:rPr>
            </a:br>
            <a:endParaRPr lang="ru-RU" dirty="0">
              <a:latin typeface="Propisi" panose="02000508030000020003" pitchFamily="2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796582" y="5732529"/>
            <a:ext cx="5156863" cy="1040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7400" b="1" dirty="0" smtClean="0">
                <a:solidFill>
                  <a:srgbClr val="1A1A1A"/>
                </a:solidFill>
                <a:effectLst/>
                <a:latin typeface="Propisi" panose="02000508030000020003" pitchFamily="2" charset="0"/>
              </a:rPr>
              <a:t>9. С </a:t>
            </a:r>
            <a:r>
              <a:rPr lang="ru-RU" sz="7400" b="1" dirty="0">
                <a:solidFill>
                  <a:srgbClr val="1A1A1A"/>
                </a:solidFill>
                <a:effectLst/>
                <a:latin typeface="Propisi" panose="02000508030000020003" pitchFamily="2" charset="0"/>
              </a:rPr>
              <a:t>метлой в руке, </a:t>
            </a:r>
            <a:r>
              <a:rPr lang="ru-RU" sz="7400" b="1" dirty="0">
                <a:latin typeface="Propisi" panose="02000508030000020003" pitchFamily="2" charset="0"/>
              </a:rPr>
              <a:t/>
            </a:r>
            <a:br>
              <a:rPr lang="ru-RU" sz="7400" b="1" dirty="0">
                <a:latin typeface="Propisi" panose="02000508030000020003" pitchFamily="2" charset="0"/>
              </a:rPr>
            </a:br>
            <a:r>
              <a:rPr lang="ru-RU" sz="7400" b="1" dirty="0" smtClean="0">
                <a:solidFill>
                  <a:srgbClr val="1A1A1A"/>
                </a:solidFill>
                <a:effectLst/>
                <a:latin typeface="Propisi" panose="02000508030000020003" pitchFamily="2" charset="0"/>
              </a:rPr>
              <a:t>С </a:t>
            </a:r>
            <a:r>
              <a:rPr lang="ru-RU" sz="7400" b="1" dirty="0">
                <a:solidFill>
                  <a:srgbClr val="1A1A1A"/>
                </a:solidFill>
                <a:effectLst/>
                <a:latin typeface="Propisi" panose="02000508030000020003" pitchFamily="2" charset="0"/>
              </a:rPr>
              <a:t>ведром на голове </a:t>
            </a:r>
            <a:r>
              <a:rPr lang="ru-RU" sz="7400" b="1" dirty="0">
                <a:latin typeface="Propisi" panose="02000508030000020003" pitchFamily="2" charset="0"/>
              </a:rPr>
              <a:t/>
            </a:r>
            <a:br>
              <a:rPr lang="ru-RU" sz="7400" b="1" dirty="0">
                <a:latin typeface="Propisi" panose="02000508030000020003" pitchFamily="2" charset="0"/>
              </a:rPr>
            </a:br>
            <a:r>
              <a:rPr lang="ru-RU" sz="7400" b="1" dirty="0">
                <a:solidFill>
                  <a:srgbClr val="1A1A1A"/>
                </a:solidFill>
                <a:effectLst/>
                <a:latin typeface="Propisi" panose="02000508030000020003" pitchFamily="2" charset="0"/>
              </a:rPr>
              <a:t>Стою зимой я на дворе</a:t>
            </a:r>
            <a:r>
              <a:rPr lang="ru-RU" sz="7400" b="1" dirty="0" smtClean="0">
                <a:solidFill>
                  <a:srgbClr val="1A1A1A"/>
                </a:solidFill>
                <a:effectLst/>
                <a:latin typeface="Propisi" panose="02000508030000020003" pitchFamily="2" charset="0"/>
              </a:rPr>
              <a:t>.</a:t>
            </a:r>
            <a:r>
              <a:rPr lang="ru-RU" b="1" dirty="0" smtClean="0">
                <a:latin typeface="Propisi" panose="02000508030000020003" pitchFamily="2" charset="0"/>
              </a:rPr>
              <a:t/>
            </a:r>
            <a:br>
              <a:rPr lang="ru-RU" b="1" dirty="0" smtClean="0">
                <a:latin typeface="Propisi" panose="02000508030000020003" pitchFamily="2" charset="0"/>
              </a:rPr>
            </a:br>
            <a:endParaRPr lang="ru-RU" b="1" dirty="0">
              <a:latin typeface="Propisi" panose="02000508030000020003" pitchFamily="2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1801504" y="2519478"/>
            <a:ext cx="2938822" cy="683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38400" dirty="0" smtClean="0">
                <a:latin typeface="Propisi" panose="02000508030000020003" pitchFamily="2" charset="0"/>
              </a:rPr>
              <a:t>Снег</a:t>
            </a:r>
            <a:r>
              <a:rPr lang="ru-RU" dirty="0" smtClean="0">
                <a:latin typeface="Propisi" panose="02000508030000020003" pitchFamily="2" charset="0"/>
              </a:rPr>
              <a:t/>
            </a:r>
            <a:br>
              <a:rPr lang="ru-RU" dirty="0" smtClean="0">
                <a:latin typeface="Propisi" panose="02000508030000020003" pitchFamily="2" charset="0"/>
              </a:rPr>
            </a:br>
            <a:endParaRPr lang="ru-RU" dirty="0">
              <a:latin typeface="Propisi" panose="02000508030000020003" pitchFamily="2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2270847" y="3219441"/>
            <a:ext cx="2915366" cy="73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38400" dirty="0" smtClean="0">
                <a:latin typeface="Propisi" panose="02000508030000020003" pitchFamily="2" charset="0"/>
              </a:rPr>
              <a:t>Мороз</a:t>
            </a:r>
            <a:r>
              <a:rPr lang="ru-RU" dirty="0" smtClean="0">
                <a:latin typeface="Propisi" panose="02000508030000020003" pitchFamily="2" charset="0"/>
              </a:rPr>
              <a:t/>
            </a:r>
            <a:br>
              <a:rPr lang="ru-RU" dirty="0" smtClean="0">
                <a:latin typeface="Propisi" panose="02000508030000020003" pitchFamily="2" charset="0"/>
              </a:rPr>
            </a:br>
            <a:endParaRPr lang="ru-RU" dirty="0">
              <a:latin typeface="Propisi" panose="02000508030000020003" pitchFamily="2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056259" y="4033744"/>
            <a:ext cx="3579643" cy="685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38400" dirty="0" smtClean="0">
                <a:latin typeface="Propisi" panose="02000508030000020003" pitchFamily="2" charset="0"/>
              </a:rPr>
              <a:t>Январь</a:t>
            </a:r>
            <a:r>
              <a:rPr lang="ru-RU" dirty="0" smtClean="0">
                <a:latin typeface="Propisi" panose="02000508030000020003" pitchFamily="2" charset="0"/>
              </a:rPr>
              <a:t/>
            </a:r>
            <a:br>
              <a:rPr lang="ru-RU" dirty="0" smtClean="0">
                <a:latin typeface="Propisi" panose="02000508030000020003" pitchFamily="2" charset="0"/>
              </a:rPr>
            </a:br>
            <a:endParaRPr lang="ru-RU" dirty="0">
              <a:latin typeface="Propisi" panose="02000508030000020003" pitchFamily="2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2556240" y="4723314"/>
            <a:ext cx="2729991" cy="706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38400" dirty="0" smtClean="0">
                <a:latin typeface="Propisi" panose="02000508030000020003" pitchFamily="2" charset="0"/>
              </a:rPr>
              <a:t>Зима</a:t>
            </a:r>
            <a:r>
              <a:rPr lang="ru-RU" dirty="0" smtClean="0">
                <a:latin typeface="Propisi" panose="02000508030000020003" pitchFamily="2" charset="0"/>
              </a:rPr>
              <a:t/>
            </a:r>
            <a:br>
              <a:rPr lang="ru-RU" dirty="0" smtClean="0">
                <a:latin typeface="Propisi" panose="02000508030000020003" pitchFamily="2" charset="0"/>
              </a:rPr>
            </a:br>
            <a:endParaRPr lang="ru-RU" dirty="0">
              <a:latin typeface="Propisi" panose="02000508030000020003" pitchFamily="2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2160581" y="5430247"/>
            <a:ext cx="3370997" cy="642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j-ea"/>
                <a:cs typeface="+mj-cs"/>
              </a:defRPr>
            </a:lvl1pPr>
          </a:lstStyle>
          <a:p>
            <a:r>
              <a:rPr lang="ru-RU" sz="38400" dirty="0" smtClean="0">
                <a:latin typeface="Propisi" panose="02000508030000020003" pitchFamily="2" charset="0"/>
              </a:rPr>
              <a:t>Декабрь</a:t>
            </a:r>
            <a:r>
              <a:rPr lang="ru-RU" dirty="0" smtClean="0">
                <a:latin typeface="Propisi" panose="02000508030000020003" pitchFamily="2" charset="0"/>
              </a:rPr>
              <a:t/>
            </a:r>
            <a:br>
              <a:rPr lang="ru-RU" dirty="0" smtClean="0">
                <a:latin typeface="Propisi" panose="02000508030000020003" pitchFamily="2" charset="0"/>
              </a:rPr>
            </a:br>
            <a:endParaRPr lang="ru-RU" dirty="0">
              <a:latin typeface="Propisi" panose="02000508030000020003" pitchFamily="2" charset="0"/>
            </a:endParaRPr>
          </a:p>
        </p:txBody>
      </p:sp>
      <p:pic>
        <p:nvPicPr>
          <p:cNvPr id="31" name="Picture 12" descr="http://f5.s.qip.ru/17hKVg8v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86216" y="2900435"/>
            <a:ext cx="6618598" cy="8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80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3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6" name="Picture 8" descr="http://klipart.uspexda.ru/attachments/Image/0_831e1_6087c16e_XXXL.jpg?template=gener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davaiknam.ru/texts/1141/1140441/1140441_html_m57a4f4b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32" y="0"/>
            <a:ext cx="4714875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parnasse.ru/images/photos/medium/6ee9d93685f0cc4c4abe854a0e37b03e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33" y="150125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35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4475" y="-110416"/>
            <a:ext cx="9603607" cy="3106825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00B0F0"/>
                </a:solidFill>
                <a:effectLst/>
                <a:latin typeface="Propisi" panose="02000508030000020003" pitchFamily="2" charset="0"/>
              </a:rPr>
              <a:t>Презентация </a:t>
            </a:r>
            <a:br>
              <a:rPr lang="ru-RU" sz="9600" dirty="0" smtClean="0">
                <a:solidFill>
                  <a:srgbClr val="00B0F0"/>
                </a:solidFill>
                <a:effectLst/>
                <a:latin typeface="Propisi" panose="02000508030000020003" pitchFamily="2" charset="0"/>
              </a:rPr>
            </a:br>
            <a:r>
              <a:rPr lang="ru-RU" sz="9600" dirty="0" smtClean="0">
                <a:solidFill>
                  <a:srgbClr val="00B0F0"/>
                </a:solidFill>
                <a:effectLst/>
                <a:latin typeface="Propisi" panose="02000508030000020003" pitchFamily="2" charset="0"/>
              </a:rPr>
              <a:t>по русскому языку </a:t>
            </a:r>
            <a:endParaRPr lang="ru-RU" sz="9600" dirty="0">
              <a:solidFill>
                <a:srgbClr val="00B0F0"/>
              </a:solidFill>
              <a:effectLst/>
              <a:latin typeface="Propisi" panose="02000508030000020003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36224" y="2879676"/>
            <a:ext cx="6660108" cy="1095233"/>
          </a:xfrm>
        </p:spPr>
        <p:txBody>
          <a:bodyPr>
            <a:noAutofit/>
          </a:bodyPr>
          <a:lstStyle/>
          <a:p>
            <a:pPr algn="l"/>
            <a:r>
              <a:rPr lang="ru-RU" sz="8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Propisi" panose="02000508030000020003" pitchFamily="2" charset="0"/>
              </a:rPr>
              <a:t>«» </a:t>
            </a:r>
            <a:r>
              <a:rPr lang="ru-RU" sz="80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Propisi" panose="02000508030000020003" pitchFamily="2" charset="0"/>
              </a:rPr>
              <a:t>Мисс  Снегурочка «»</a:t>
            </a:r>
            <a:endParaRPr lang="ru-RU" sz="800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Propisi" panose="02000508030000020003" pitchFamily="2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983941" y="4341692"/>
            <a:ext cx="4535606" cy="2688608"/>
          </a:xfrm>
          <a:prstGeom prst="rect">
            <a:avLst/>
          </a:prstGeom>
          <a:solidFill>
            <a:srgbClr val="9966FF">
              <a:alpha val="0"/>
            </a:srgbClr>
          </a:solidFill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 cap="none" spc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B0F0"/>
                </a:solidFill>
                <a:latin typeface="Propisi" panose="02000508030000020003" pitchFamily="2" charset="0"/>
              </a:rPr>
              <a:t>Подготовила</a:t>
            </a:r>
          </a:p>
          <a:p>
            <a:r>
              <a:rPr lang="ru-RU" dirty="0">
                <a:solidFill>
                  <a:srgbClr val="00B0F0"/>
                </a:solidFill>
                <a:latin typeface="Propisi" panose="02000508030000020003" pitchFamily="2" charset="0"/>
              </a:rPr>
              <a:t>у</a:t>
            </a:r>
            <a:r>
              <a:rPr lang="ru-RU" dirty="0" smtClean="0">
                <a:solidFill>
                  <a:srgbClr val="00B0F0"/>
                </a:solidFill>
                <a:latin typeface="Propisi" panose="02000508030000020003" pitchFamily="2" charset="0"/>
              </a:rPr>
              <a:t>читель русского языка</a:t>
            </a:r>
          </a:p>
          <a:p>
            <a:r>
              <a:rPr lang="ru-RU" dirty="0" err="1" smtClean="0">
                <a:solidFill>
                  <a:srgbClr val="00B0F0"/>
                </a:solidFill>
                <a:latin typeface="Propisi" panose="02000508030000020003" pitchFamily="2" charset="0"/>
              </a:rPr>
              <a:t>Рубежнянского</a:t>
            </a:r>
            <a:r>
              <a:rPr lang="ru-RU" dirty="0" smtClean="0">
                <a:solidFill>
                  <a:srgbClr val="00B0F0"/>
                </a:solidFill>
                <a:latin typeface="Propisi" panose="02000508030000020003" pitchFamily="2" charset="0"/>
              </a:rPr>
              <a:t> УВК</a:t>
            </a:r>
          </a:p>
          <a:p>
            <a:r>
              <a:rPr lang="ru-RU" dirty="0" smtClean="0">
                <a:solidFill>
                  <a:srgbClr val="00B0F0"/>
                </a:solidFill>
                <a:latin typeface="Propisi" panose="02000508030000020003" pitchFamily="2" charset="0"/>
              </a:rPr>
              <a:t>Мирошниченко И. А.</a:t>
            </a:r>
            <a:endParaRPr lang="ru-RU" dirty="0">
              <a:solidFill>
                <a:srgbClr val="00B0F0"/>
              </a:solidFill>
              <a:latin typeface="Propisi" panose="02000508030000020003" pitchFamily="2" charset="0"/>
            </a:endParaRPr>
          </a:p>
        </p:txBody>
      </p:sp>
      <p:pic>
        <p:nvPicPr>
          <p:cNvPr id="5" name="Picture 10" descr="http://s4.pic4you.ru/y2014/12-06/12216/4767363-thu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9" y="788021"/>
            <a:ext cx="2279935" cy="3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isschool18.ucoz.ua/2014-15/snezhink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133">
            <a:off x="1453251" y="4569145"/>
            <a:ext cx="6266448" cy="18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9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3486" y="382139"/>
            <a:ext cx="10515600" cy="4694828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Propisi" panose="02000508030000020003" pitchFamily="2" charset="0"/>
              </a:rPr>
              <a:t>                       1 конкурс.</a:t>
            </a:r>
            <a:br>
              <a:rPr lang="ru-RU" b="1" dirty="0" smtClean="0">
                <a:latin typeface="Propisi" panose="02000508030000020003" pitchFamily="2" charset="0"/>
              </a:rPr>
            </a:br>
            <a:r>
              <a:rPr lang="ru-RU" b="1" dirty="0" smtClean="0">
                <a:latin typeface="Propisi" panose="02000508030000020003" pitchFamily="2" charset="0"/>
              </a:rPr>
              <a:t>                    Вставьте букву.</a:t>
            </a:r>
            <a:br>
              <a:rPr lang="ru-RU" b="1" dirty="0" smtClean="0">
                <a:latin typeface="Propisi" panose="02000508030000020003" pitchFamily="2" charset="0"/>
              </a:rPr>
            </a:b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Ч…</a:t>
            </a:r>
            <a:r>
              <a:rPr lang="ru-RU" b="1" dirty="0" err="1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шка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снеж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b="1" dirty="0" err="1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нка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пуш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b="1" dirty="0" err="1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стый</a:t>
            </a:r>
            <a:r>
              <a:rPr lang="ru-RU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ч…до, 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лыж…,</a:t>
            </a:r>
            <a:r>
              <a:rPr lang="ru-RU" b="1" dirty="0">
                <a:solidFill>
                  <a:srgbClr val="000000"/>
                </a:solidFill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трещ</a:t>
            </a:r>
            <a:r>
              <a:rPr lang="ru-RU" b="1" dirty="0" smtClean="0">
                <a:solidFill>
                  <a:srgbClr val="000000"/>
                </a:solidFill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b="1" dirty="0" err="1" smtClean="0">
                <a:solidFill>
                  <a:srgbClr val="000000"/>
                </a:solidFill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ть</a:t>
            </a:r>
            <a:r>
              <a:rPr lang="ru-RU" b="1" dirty="0" smtClean="0">
                <a:solidFill>
                  <a:srgbClr val="000000"/>
                </a:solidFill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4800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latin typeface="Propisi" panose="02000508030000020003" pitchFamily="2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52074" y="2402007"/>
            <a:ext cx="423744" cy="655092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endParaRPr lang="ru-RU" sz="5400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3618267" y="2402007"/>
            <a:ext cx="423744" cy="655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>
                <a:solidFill>
                  <a:srgbClr val="FF0000"/>
                </a:solidFill>
                <a:latin typeface="Propisi" panose="02000508030000020003" pitchFamily="2" charset="0"/>
              </a:rPr>
              <a:t>и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5977053" y="2402007"/>
            <a:ext cx="423744" cy="655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>
                <a:solidFill>
                  <a:srgbClr val="FF0000"/>
                </a:solidFill>
                <a:latin typeface="Propisi" panose="02000508030000020003" pitchFamily="2" charset="0"/>
              </a:rPr>
              <a:t>и</a:t>
            </a: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1146412" y="3300484"/>
            <a:ext cx="659643" cy="614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>
                <a:solidFill>
                  <a:srgbClr val="FF0000"/>
                </a:solidFill>
                <a:latin typeface="Propisi" panose="02000508030000020003" pitchFamily="2" charset="0"/>
              </a:rPr>
              <a:t>у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3194523" y="3300484"/>
            <a:ext cx="423744" cy="655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>
                <a:solidFill>
                  <a:srgbClr val="FF0000"/>
                </a:solidFill>
                <a:latin typeface="Propisi" panose="02000508030000020003" pitchFamily="2" charset="0"/>
              </a:rPr>
              <a:t>и</a:t>
            </a:r>
          </a:p>
        </p:txBody>
      </p:sp>
      <p:sp>
        <p:nvSpPr>
          <p:cNvPr id="10" name="Текст 4"/>
          <p:cNvSpPr txBox="1">
            <a:spLocks/>
          </p:cNvSpPr>
          <p:nvPr/>
        </p:nvSpPr>
        <p:spPr>
          <a:xfrm>
            <a:off x="5137720" y="3300484"/>
            <a:ext cx="423744" cy="655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b="1" dirty="0" smtClean="0">
                <a:solidFill>
                  <a:srgbClr val="FF0000"/>
                </a:solidFill>
                <a:latin typeface="Propisi" panose="02000508030000020003" pitchFamily="2" charset="0"/>
              </a:rPr>
              <a:t>а</a:t>
            </a:r>
            <a:endParaRPr lang="ru-RU" sz="5400" b="1" dirty="0">
              <a:solidFill>
                <a:srgbClr val="FF0000"/>
              </a:solidFill>
              <a:latin typeface="Propisi" panose="02000508030000020003" pitchFamily="2" charset="0"/>
            </a:endParaRPr>
          </a:p>
        </p:txBody>
      </p:sp>
      <p:pic>
        <p:nvPicPr>
          <p:cNvPr id="11" name="Picture 6" descr="http://content.foto.mail.ru/mail/vikarp72/_blogs/i-117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85" y="4685160"/>
            <a:ext cx="10973463" cy="160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50249"/>
            <a:ext cx="12254551" cy="5486400"/>
          </a:xfrm>
        </p:spPr>
        <p:txBody>
          <a:bodyPr>
            <a:normAutofit fontScale="90000"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</a:pPr>
            <a:r>
              <a:rPr lang="ru-RU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 конкурс.</a:t>
            </a:r>
            <a:br>
              <a:rPr lang="ru-RU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Перевести </a:t>
            </a:r>
            <a:r>
              <a:rPr lang="ru-RU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 русский </a:t>
            </a:r>
            <a:r>
              <a:rPr lang="ru-RU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язык.</a:t>
            </a:r>
            <a:r>
              <a:rPr lang="ru-RU" sz="5300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300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Зимовий</a:t>
            </a:r>
            <a:r>
              <a:rPr lang="uk-UA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uk-UA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r>
              <a:rPr lang="en-US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uk-UA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……………………..</a:t>
            </a:r>
            <a:r>
              <a:rPr lang="ru-RU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uk-UA" sz="2700" dirty="0" err="1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5300" b="1" dirty="0" err="1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чень</a:t>
            </a:r>
            <a:r>
              <a:rPr lang="uk-UA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-   </a:t>
            </a:r>
            <a:r>
              <a:rPr lang="en-US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uk-UA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……………………..</a:t>
            </a:r>
            <a:r>
              <a:rPr lang="ru-RU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ялинка          </a:t>
            </a:r>
            <a:r>
              <a:rPr lang="uk-UA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r>
              <a:rPr lang="en-US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…………………….</a:t>
            </a:r>
            <a:r>
              <a:rPr lang="ru-RU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5300" b="1" dirty="0" err="1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грашка</a:t>
            </a:r>
            <a:r>
              <a:rPr lang="uk-UA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uk-UA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  </a:t>
            </a:r>
            <a:r>
              <a:rPr lang="en-US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……………………...</a:t>
            </a:r>
            <a:r>
              <a:rPr lang="en-US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5300" b="1" dirty="0" err="1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Сн</a:t>
            </a:r>
            <a:r>
              <a:rPr lang="uk-UA" sz="2700" dirty="0" err="1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5300" b="1" dirty="0" err="1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гуронька</a:t>
            </a:r>
            <a:r>
              <a:rPr lang="uk-UA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uk-UA" sz="5300" b="1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……………………….</a:t>
            </a:r>
            <a:r>
              <a:rPr lang="ru-RU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5300" b="1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5300" b="1" spc="25" dirty="0" err="1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uk-UA" sz="2700" spc="25" dirty="0" err="1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5300" b="1" spc="25" dirty="0" err="1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uk-UA" sz="5300" b="1" spc="25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5300" b="1" spc="25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    - </a:t>
            </a:r>
            <a:r>
              <a:rPr lang="en-US" sz="5300" b="1" spc="25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5300" b="1" spc="25" dirty="0" smtClean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………………………….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85947" y="1562669"/>
            <a:ext cx="1760561" cy="7506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з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имний;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6985947" y="2376985"/>
            <a:ext cx="1860076" cy="750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я</a:t>
            </a:r>
            <a:r>
              <a:rPr lang="uk-UA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нварь</a:t>
            </a:r>
            <a:r>
              <a:rPr lang="uk-U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;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6985947" y="3127612"/>
            <a:ext cx="1860076" cy="750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ё</a:t>
            </a:r>
            <a:r>
              <a:rPr lang="uk-UA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лка</a:t>
            </a:r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;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985947" y="4005617"/>
            <a:ext cx="2226292" cy="750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и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грушка;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886431" y="4756244"/>
            <a:ext cx="2994548" cy="750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Снегурочка;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985947" y="5506871"/>
            <a:ext cx="2895032" cy="893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д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ед Мороз;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10" name="Picture 2" descr="http://s4.pic4you.ru/y2014/12-06/12216/4767243-thu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7982"/>
            <a:ext cx="2838734" cy="47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ns2.memiana.ru/uploads/2013/12/09/679019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65" y="278748"/>
            <a:ext cx="11586192" cy="625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1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53636" y="1774210"/>
            <a:ext cx="6755642" cy="5605386"/>
          </a:xfrm>
        </p:spPr>
        <p:txBody>
          <a:bodyPr>
            <a:no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0"/>
              </a:spcAft>
            </a:pPr>
            <a: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конкурс.</a:t>
            </a:r>
            <a:b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Подобрать </a:t>
            </a:r>
            <a: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прилагательные </a:t>
            </a:r>
            <a: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слову </a:t>
            </a:r>
            <a: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800" dirty="0">
                <a:effectLst/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8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800" dirty="0">
                <a:effectLst/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4800" dirty="0">
              <a:effectLst/>
              <a:latin typeface="Propisi" panose="02000508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14" descr="http://i136.photobucket.com/albums/q181/angelgranny58/Dividers/2e3qx5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22"/>
            <a:ext cx="12192000" cy="33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4.pic4you.ru/y2014/12-06/12216/4767376-thu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85" y="739109"/>
            <a:ext cx="4470421" cy="61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1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6" y="1528550"/>
            <a:ext cx="12192000" cy="348018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4 конкурс.</a:t>
            </a:r>
            <a:br>
              <a:rPr lang="ru-RU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Диктант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Зимние 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забавы</a:t>
            </a:r>
            <a:b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На дворе зима. Ребята с </a:t>
            </a:r>
            <a:r>
              <a:rPr lang="ru-RU" b="1" spc="25" dirty="0" err="1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нетирпением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ждут первого снега. Так хочется 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прокатится 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санях или поиграть в </a:t>
            </a:r>
            <a:r>
              <a:rPr lang="ru-RU" b="1" spc="25" dirty="0" err="1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снешки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         Зима – самое </a:t>
            </a:r>
            <a:r>
              <a:rPr lang="ru-RU" b="1" spc="25" dirty="0" err="1">
                <a:latin typeface="Propisi" panose="02000508030000020003" pitchFamily="2" charset="0"/>
                <a:ea typeface="Calibri" panose="020F0502020204030204" pitchFamily="34" charset="0"/>
              </a:rPr>
              <a:t>виселое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 время года. Дети строят снежные горки. Как </a:t>
            </a:r>
            <a:r>
              <a:rPr lang="ru-RU" b="1" spc="25" dirty="0" err="1" smtClean="0">
                <a:latin typeface="Propisi" panose="02000508030000020003" pitchFamily="2" charset="0"/>
                <a:ea typeface="Calibri" panose="020F0502020204030204" pitchFamily="34" charset="0"/>
              </a:rPr>
              <a:t>сдорово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</a:rPr>
              <a:t> 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скатиться с горки на санках! Ветер </a:t>
            </a:r>
            <a:r>
              <a:rPr lang="ru-RU" b="1" spc="25" dirty="0" err="1">
                <a:latin typeface="Propisi" panose="02000508030000020003" pitchFamily="2" charset="0"/>
                <a:ea typeface="Calibri" panose="020F0502020204030204" pitchFamily="34" charset="0"/>
              </a:rPr>
              <a:t>свестит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 в ушах, а </a:t>
            </a:r>
            <a:r>
              <a:rPr lang="ru-RU" b="1" spc="25" dirty="0" err="1" smtClean="0">
                <a:latin typeface="Propisi" panose="02000508030000020003" pitchFamily="2" charset="0"/>
                <a:ea typeface="Calibri" panose="020F0502020204030204" pitchFamily="34" charset="0"/>
              </a:rPr>
              <a:t>морос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</a:rPr>
              <a:t> </a:t>
            </a:r>
            <a:r>
              <a:rPr lang="ru-RU" b="1" spc="25" dirty="0" err="1">
                <a:latin typeface="Propisi" panose="02000508030000020003" pitchFamily="2" charset="0"/>
                <a:ea typeface="Calibri" panose="020F0502020204030204" pitchFamily="34" charset="0"/>
              </a:rPr>
              <a:t>обжегает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 </a:t>
            </a:r>
            <a:r>
              <a:rPr lang="ru-RU" b="1" spc="25" dirty="0" err="1">
                <a:latin typeface="Propisi" panose="02000508030000020003" pitchFamily="2" charset="0"/>
                <a:ea typeface="Calibri" panose="020F0502020204030204" pitchFamily="34" charset="0"/>
              </a:rPr>
              <a:t>щоки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. Весело!</a:t>
            </a:r>
            <a:endParaRPr lang="ru-RU" b="1" dirty="0">
              <a:latin typeface="Propisi" panose="02000508030000020003" pitchFamily="2" charset="0"/>
            </a:endParaRPr>
          </a:p>
        </p:txBody>
      </p:sp>
      <p:pic>
        <p:nvPicPr>
          <p:cNvPr id="4" name="Picture 4" descr="http://www.animated-smileys.com/emoticons/animated-smileys-winter-00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94" y="306398"/>
            <a:ext cx="2263437" cy="20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8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54" y="259307"/>
            <a:ext cx="11627893" cy="6318914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4 конкурс.</a:t>
            </a:r>
            <a:br>
              <a:rPr lang="ru-RU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Диктант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Зимние 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забавы</a:t>
            </a:r>
            <a:b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На дворе зима. Ребята с 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нет</a:t>
            </a:r>
            <a:r>
              <a:rPr lang="ru-RU" b="1" spc="25" dirty="0" smtClean="0">
                <a:solidFill>
                  <a:srgbClr val="FF0000"/>
                </a:solidFill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рпением 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ждут первого снега. Так хочется прокатит</a:t>
            </a:r>
            <a:r>
              <a:rPr lang="ru-RU" b="1" spc="25" dirty="0">
                <a:solidFill>
                  <a:srgbClr val="FF0000"/>
                </a:solidFill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ся на санях или поиграть в 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сне</a:t>
            </a:r>
            <a:r>
              <a:rPr lang="ru-RU" b="1" spc="25" dirty="0" smtClean="0">
                <a:solidFill>
                  <a:srgbClr val="FF0000"/>
                </a:solidFill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ки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         Зима – самое 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</a:rPr>
              <a:t>в</a:t>
            </a:r>
            <a:r>
              <a:rPr lang="ru-RU" b="1" spc="25" dirty="0" smtClean="0">
                <a:solidFill>
                  <a:srgbClr val="FF0000"/>
                </a:solidFill>
                <a:latin typeface="Propisi" panose="02000508030000020003" pitchFamily="2" charset="0"/>
                <a:ea typeface="Calibri" panose="020F0502020204030204" pitchFamily="34" charset="0"/>
              </a:rPr>
              <a:t>е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</a:rPr>
              <a:t>селое 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время года. Дети строят снежные горки. Как </a:t>
            </a:r>
            <a:r>
              <a:rPr lang="ru-RU" b="1" spc="25" dirty="0">
                <a:solidFill>
                  <a:srgbClr val="FF0000"/>
                </a:solidFill>
                <a:latin typeface="Propisi" panose="02000508030000020003" pitchFamily="2" charset="0"/>
                <a:ea typeface="Calibri" panose="020F0502020204030204" pitchFamily="34" charset="0"/>
              </a:rPr>
              <a:t>з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дорово скатиться с горки на санках! Ветер 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</a:rPr>
              <a:t>св</a:t>
            </a:r>
            <a:r>
              <a:rPr lang="ru-RU" b="1" spc="25" dirty="0" smtClean="0">
                <a:solidFill>
                  <a:srgbClr val="FF0000"/>
                </a:solidFill>
                <a:latin typeface="Propisi" panose="02000508030000020003" pitchFamily="2" charset="0"/>
                <a:ea typeface="Calibri" panose="020F0502020204030204" pitchFamily="34" charset="0"/>
              </a:rPr>
              <a:t>и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</a:rPr>
              <a:t>стит 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в ушах, а моро</a:t>
            </a:r>
            <a:r>
              <a:rPr lang="ru-RU" b="1" spc="25" dirty="0">
                <a:solidFill>
                  <a:srgbClr val="FF0000"/>
                </a:solidFill>
                <a:latin typeface="Propisi" panose="02000508030000020003" pitchFamily="2" charset="0"/>
                <a:ea typeface="Calibri" panose="020F0502020204030204" pitchFamily="34" charset="0"/>
              </a:rPr>
              <a:t>з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 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</a:rPr>
              <a:t>обж</a:t>
            </a:r>
            <a:r>
              <a:rPr lang="ru-RU" b="1" spc="25" dirty="0" smtClean="0">
                <a:solidFill>
                  <a:srgbClr val="FF0000"/>
                </a:solidFill>
                <a:latin typeface="Propisi" panose="02000508030000020003" pitchFamily="2" charset="0"/>
                <a:ea typeface="Calibri" panose="020F0502020204030204" pitchFamily="34" charset="0"/>
              </a:rPr>
              <a:t>и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</a:rPr>
              <a:t>гает щ</a:t>
            </a:r>
            <a:r>
              <a:rPr lang="ru-RU" b="1" spc="25" dirty="0" smtClean="0">
                <a:solidFill>
                  <a:srgbClr val="FF0000"/>
                </a:solidFill>
                <a:latin typeface="Propisi" panose="02000508030000020003" pitchFamily="2" charset="0"/>
                <a:ea typeface="Calibri" panose="020F0502020204030204" pitchFamily="34" charset="0"/>
              </a:rPr>
              <a:t>ё</a:t>
            </a:r>
            <a:r>
              <a:rPr lang="ru-RU" b="1" spc="25" dirty="0" smtClean="0">
                <a:latin typeface="Propisi" panose="02000508030000020003" pitchFamily="2" charset="0"/>
                <a:ea typeface="Calibri" panose="020F0502020204030204" pitchFamily="34" charset="0"/>
              </a:rPr>
              <a:t>ки</a:t>
            </a:r>
            <a:r>
              <a:rPr lang="ru-RU" b="1" spc="25" dirty="0">
                <a:latin typeface="Propisi" panose="02000508030000020003" pitchFamily="2" charset="0"/>
                <a:ea typeface="Calibri" panose="020F0502020204030204" pitchFamily="34" charset="0"/>
              </a:rPr>
              <a:t>. Весело!</a:t>
            </a:r>
            <a:endParaRPr lang="ru-RU" b="1" dirty="0">
              <a:latin typeface="Propisi" panose="02000508030000020003" pitchFamily="2" charset="0"/>
            </a:endParaRPr>
          </a:p>
        </p:txBody>
      </p:sp>
      <p:pic>
        <p:nvPicPr>
          <p:cNvPr id="4" name="Picture 10" descr="http://pozdravka.com/_ph/137/706899274.png?1449001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660" y="0"/>
            <a:ext cx="2802340" cy="322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5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5276" y="1228299"/>
            <a:ext cx="10987111" cy="5893309"/>
          </a:xfrm>
        </p:spPr>
        <p:txBody>
          <a:bodyPr>
            <a:noAutofit/>
          </a:bodyPr>
          <a:lstStyle/>
          <a:p>
            <a:r>
              <a:rPr lang="uk-UA" sz="4800" b="1" dirty="0">
                <a:latin typeface="Propisi" panose="02000508030000020003" pitchFamily="2" charset="0"/>
              </a:rPr>
              <a:t> </a:t>
            </a:r>
            <a:r>
              <a:rPr lang="uk-UA" sz="4800" b="1" dirty="0" smtClean="0">
                <a:latin typeface="Propisi" panose="02000508030000020003" pitchFamily="2" charset="0"/>
              </a:rPr>
              <a:t>                           5 к</a:t>
            </a:r>
            <a:r>
              <a:rPr lang="ru-RU" sz="4800" b="1" dirty="0" err="1" smtClean="0">
                <a:latin typeface="Propisi" panose="02000508030000020003" pitchFamily="2" charset="0"/>
              </a:rPr>
              <a:t>онкурс</a:t>
            </a:r>
            <a:r>
              <a:rPr lang="ru-RU" sz="4800" b="1" dirty="0" smtClean="0">
                <a:latin typeface="Propisi" panose="02000508030000020003" pitchFamily="2" charset="0"/>
              </a:rPr>
              <a:t>.</a:t>
            </a:r>
            <a:br>
              <a:rPr lang="ru-RU" sz="4800" b="1" dirty="0" smtClean="0">
                <a:latin typeface="Propisi" panose="02000508030000020003" pitchFamily="2" charset="0"/>
              </a:rPr>
            </a:br>
            <a:r>
              <a:rPr lang="ru-RU" sz="4800" b="1" dirty="0" smtClean="0">
                <a:latin typeface="Propisi" panose="02000508030000020003" pitchFamily="2" charset="0"/>
              </a:rPr>
              <a:t>               «»Знаете </a:t>
            </a:r>
            <a:r>
              <a:rPr lang="ru-RU" sz="4800" b="1" dirty="0">
                <a:latin typeface="Propisi" panose="02000508030000020003" pitchFamily="2" charset="0"/>
              </a:rPr>
              <a:t>ли вы пословицы?» </a:t>
            </a:r>
            <a:r>
              <a:rPr lang="ru-RU" sz="4800" b="1" dirty="0" smtClean="0">
                <a:latin typeface="Propisi" panose="02000508030000020003" pitchFamily="2" charset="0"/>
              </a:rPr>
              <a:t>«</a:t>
            </a:r>
            <a:r>
              <a:rPr lang="ru-RU" sz="4800" b="1" dirty="0">
                <a:latin typeface="Propisi" panose="02000508030000020003" pitchFamily="2" charset="0"/>
              </a:rPr>
              <a:t/>
            </a:r>
            <a:br>
              <a:rPr lang="ru-RU" sz="4800" b="1" dirty="0">
                <a:latin typeface="Propisi" panose="02000508030000020003" pitchFamily="2" charset="0"/>
              </a:rPr>
            </a:br>
            <a:r>
              <a:rPr lang="ru-RU" sz="4800" b="1" dirty="0">
                <a:latin typeface="Propisi" panose="02000508030000020003" pitchFamily="2" charset="0"/>
              </a:rPr>
              <a:t>Мороз невелик, да стоять </a:t>
            </a:r>
            <a:r>
              <a:rPr lang="ru-RU" sz="4800" b="1" dirty="0" smtClean="0">
                <a:latin typeface="Propisi" panose="02000508030000020003" pitchFamily="2" charset="0"/>
              </a:rPr>
              <a:t>не   …  …  ….</a:t>
            </a:r>
            <a:r>
              <a:rPr lang="ru-RU" sz="4800" b="1" dirty="0">
                <a:latin typeface="Propisi" panose="02000508030000020003" pitchFamily="2" charset="0"/>
              </a:rPr>
              <a:t/>
            </a:r>
            <a:br>
              <a:rPr lang="ru-RU" sz="4800" b="1" dirty="0">
                <a:latin typeface="Propisi" panose="02000508030000020003" pitchFamily="2" charset="0"/>
              </a:rPr>
            </a:br>
            <a:r>
              <a:rPr lang="ru-RU" sz="4800" b="1" dirty="0" smtClean="0">
                <a:latin typeface="Propisi" panose="02000508030000020003" pitchFamily="2" charset="0"/>
              </a:rPr>
              <a:t>Новый </a:t>
            </a:r>
            <a:r>
              <a:rPr lang="ru-RU" sz="4800" b="1" dirty="0">
                <a:latin typeface="Propisi" panose="02000508030000020003" pitchFamily="2" charset="0"/>
              </a:rPr>
              <a:t>год - к </a:t>
            </a:r>
            <a:r>
              <a:rPr lang="ru-RU" sz="4800" b="1" dirty="0" smtClean="0">
                <a:latin typeface="Propisi" panose="02000508030000020003" pitchFamily="2" charset="0"/>
              </a:rPr>
              <a:t>весне </a:t>
            </a:r>
            <a:r>
              <a:rPr lang="ru-RU" sz="48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…  …  ….</a:t>
            </a:r>
            <a:r>
              <a:rPr lang="ru-RU" sz="4800" b="1" dirty="0">
                <a:latin typeface="Propisi" panose="02000508030000020003" pitchFamily="2" charset="0"/>
              </a:rPr>
              <a:t/>
            </a:r>
            <a:br>
              <a:rPr lang="ru-RU" sz="4800" b="1" dirty="0">
                <a:latin typeface="Propisi" panose="02000508030000020003" pitchFamily="2" charset="0"/>
              </a:rPr>
            </a:br>
            <a:r>
              <a:rPr lang="ru-RU" sz="4800" b="1" dirty="0" smtClean="0">
                <a:latin typeface="Propisi" panose="02000508030000020003" pitchFamily="2" charset="0"/>
              </a:rPr>
              <a:t>С </a:t>
            </a:r>
            <a:r>
              <a:rPr lang="ru-RU" sz="4800" b="1" dirty="0">
                <a:latin typeface="Propisi" panose="02000508030000020003" pitchFamily="2" charset="0"/>
              </a:rPr>
              <a:t>неба  снег звездой, на ладошку </a:t>
            </a:r>
            <a:r>
              <a:rPr lang="ru-RU" sz="4800" b="1" dirty="0" smtClean="0">
                <a:latin typeface="Propisi" panose="02000508030000020003" pitchFamily="2" charset="0"/>
              </a:rPr>
              <a:t>–  </a:t>
            </a:r>
            <a:r>
              <a:rPr lang="ru-RU" sz="48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…  </a:t>
            </a:r>
            <a:r>
              <a:rPr lang="ru-RU" sz="4800" b="1" dirty="0">
                <a:solidFill>
                  <a:prstClr val="black"/>
                </a:solidFill>
                <a:latin typeface="Propisi" panose="02000508030000020003" pitchFamily="2" charset="0"/>
              </a:rPr>
              <a:t>…  ….</a:t>
            </a:r>
            <a:r>
              <a:rPr lang="ru-RU" sz="4800" b="1" dirty="0" smtClean="0">
                <a:latin typeface="Propisi" panose="02000508030000020003" pitchFamily="2" charset="0"/>
              </a:rPr>
              <a:t/>
            </a:r>
            <a:br>
              <a:rPr lang="ru-RU" sz="4800" b="1" dirty="0" smtClean="0">
                <a:latin typeface="Propisi" panose="02000508030000020003" pitchFamily="2" charset="0"/>
              </a:rPr>
            </a:br>
            <a:r>
              <a:rPr lang="ru-RU" sz="4800" b="1" dirty="0" smtClean="0">
                <a:latin typeface="Propisi" panose="02000508030000020003" pitchFamily="2" charset="0"/>
              </a:rPr>
              <a:t>Готовь </a:t>
            </a:r>
            <a:r>
              <a:rPr lang="ru-RU" sz="4800" b="1" dirty="0">
                <a:latin typeface="Propisi" panose="02000508030000020003" pitchFamily="2" charset="0"/>
              </a:rPr>
              <a:t>сани летом, а телегу </a:t>
            </a:r>
            <a:r>
              <a:rPr lang="ru-RU" sz="4800" b="1" dirty="0" smtClean="0">
                <a:latin typeface="Propisi" panose="02000508030000020003" pitchFamily="2" charset="0"/>
              </a:rPr>
              <a:t>–    </a:t>
            </a:r>
            <a:r>
              <a:rPr lang="ru-RU" sz="48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…  …  ….</a:t>
            </a:r>
            <a:r>
              <a:rPr lang="ru-RU" sz="4800" b="1" dirty="0">
                <a:latin typeface="Propisi" panose="02000508030000020003" pitchFamily="2" charset="0"/>
              </a:rPr>
              <a:t/>
            </a:r>
            <a:br>
              <a:rPr lang="ru-RU" sz="4800" b="1" dirty="0">
                <a:latin typeface="Propisi" panose="02000508030000020003" pitchFamily="2" charset="0"/>
              </a:rPr>
            </a:br>
            <a:r>
              <a:rPr lang="ru-RU" sz="4800" b="1" dirty="0">
                <a:latin typeface="Propisi" panose="02000508030000020003" pitchFamily="2" charset="0"/>
              </a:rPr>
              <a:t>Зимой солнце светит, да не </a:t>
            </a:r>
            <a:r>
              <a:rPr lang="ru-RU" sz="4800" b="1" dirty="0" smtClean="0">
                <a:latin typeface="Propisi" panose="02000508030000020003" pitchFamily="2" charset="0"/>
              </a:rPr>
              <a:t>  </a:t>
            </a:r>
            <a:r>
              <a:rPr lang="ru-RU" sz="48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…  …  ….</a:t>
            </a:r>
            <a:r>
              <a:rPr lang="ru-RU" sz="4800" b="1" dirty="0">
                <a:latin typeface="Propisi" panose="02000508030000020003" pitchFamily="2" charset="0"/>
              </a:rPr>
              <a:t/>
            </a:r>
            <a:br>
              <a:rPr lang="ru-RU" sz="4800" b="1" dirty="0">
                <a:latin typeface="Propisi" panose="02000508030000020003" pitchFamily="2" charset="0"/>
              </a:rPr>
            </a:br>
            <a:r>
              <a:rPr lang="ru-RU" sz="4800" b="1" dirty="0" smtClean="0">
                <a:latin typeface="Propisi" panose="02000508030000020003" pitchFamily="2" charset="0"/>
              </a:rPr>
              <a:t>Весна </a:t>
            </a:r>
            <a:r>
              <a:rPr lang="ru-RU" sz="4800" b="1" dirty="0">
                <a:latin typeface="Propisi" panose="02000508030000020003" pitchFamily="2" charset="0"/>
              </a:rPr>
              <a:t>красна цветами, осень — хлебами, </a:t>
            </a:r>
            <a:r>
              <a:rPr lang="ru-RU" sz="4800" b="1" dirty="0" smtClean="0">
                <a:latin typeface="Propisi" panose="02000508030000020003" pitchFamily="2" charset="0"/>
              </a:rPr>
              <a:t/>
            </a:r>
            <a:br>
              <a:rPr lang="ru-RU" sz="4800" b="1" dirty="0" smtClean="0">
                <a:latin typeface="Propisi" panose="02000508030000020003" pitchFamily="2" charset="0"/>
              </a:rPr>
            </a:br>
            <a:r>
              <a:rPr lang="ru-RU" sz="4800" b="1" dirty="0" smtClean="0">
                <a:latin typeface="Propisi" panose="02000508030000020003" pitchFamily="2" charset="0"/>
              </a:rPr>
              <a:t>а </a:t>
            </a:r>
            <a:r>
              <a:rPr lang="ru-RU" sz="4800" b="1" dirty="0">
                <a:latin typeface="Propisi" panose="02000508030000020003" pitchFamily="2" charset="0"/>
              </a:rPr>
              <a:t>зима </a:t>
            </a:r>
            <a:r>
              <a:rPr lang="ru-RU" sz="4800" b="1" dirty="0" smtClean="0">
                <a:latin typeface="Propisi" panose="02000508030000020003" pitchFamily="2" charset="0"/>
              </a:rPr>
              <a:t>—</a:t>
            </a:r>
            <a:r>
              <a:rPr lang="ru-RU" sz="4800" b="1" dirty="0" smtClean="0">
                <a:solidFill>
                  <a:prstClr val="black"/>
                </a:solidFill>
                <a:latin typeface="Propisi" panose="02000508030000020003" pitchFamily="2" charset="0"/>
              </a:rPr>
              <a:t>…  </a:t>
            </a:r>
            <a:r>
              <a:rPr lang="ru-RU" sz="4800" b="1" dirty="0">
                <a:solidFill>
                  <a:prstClr val="black"/>
                </a:solidFill>
                <a:latin typeface="Propisi" panose="02000508030000020003" pitchFamily="2" charset="0"/>
              </a:rPr>
              <a:t>…  ….</a:t>
            </a:r>
            <a:r>
              <a:rPr lang="ru-RU" sz="4800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  <a:t/>
            </a:r>
            <a:br>
              <a:rPr lang="ru-RU" sz="4800" dirty="0" smtClean="0">
                <a:solidFill>
                  <a:srgbClr val="000000"/>
                </a:solidFill>
                <a:effectLst/>
                <a:latin typeface="Propisi" panose="02000508030000020003" pitchFamily="2" charset="0"/>
              </a:rPr>
            </a:br>
            <a:r>
              <a:rPr lang="ru-RU" sz="4800" dirty="0" smtClean="0">
                <a:effectLst/>
                <a:latin typeface="Propisi" panose="02000508030000020003" pitchFamily="2" charset="0"/>
              </a:rPr>
              <a:t> </a:t>
            </a:r>
            <a:endParaRPr lang="ru-RU" sz="4800" dirty="0">
              <a:latin typeface="Propisi" panose="02000508030000020003" pitchFamily="2" charset="0"/>
            </a:endParaRPr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7125743" y="1698275"/>
            <a:ext cx="2127439" cy="671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solidFill>
                  <a:schemeClr val="tx1"/>
                </a:solidFill>
                <a:latin typeface="Propisi" panose="02000508030000020003" pitchFamily="2" charset="0"/>
              </a:rPr>
              <a:t>велит</a:t>
            </a:r>
            <a:endParaRPr lang="ru-RU" sz="4800" b="1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4989061" y="2320654"/>
            <a:ext cx="2127439" cy="671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solidFill>
                  <a:schemeClr val="tx1"/>
                </a:solidFill>
                <a:latin typeface="Propisi" panose="02000508030000020003" pitchFamily="2" charset="0"/>
              </a:rPr>
              <a:t>поворот</a:t>
            </a:r>
            <a:endParaRPr lang="ru-RU" sz="4800" b="1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8052179" y="2991671"/>
            <a:ext cx="2127439" cy="671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solidFill>
                  <a:schemeClr val="tx1"/>
                </a:solidFill>
                <a:latin typeface="Propisi" panose="02000508030000020003" pitchFamily="2" charset="0"/>
              </a:rPr>
              <a:t>водой</a:t>
            </a:r>
            <a:endParaRPr lang="ru-RU" sz="4800" b="1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7744844" y="3662688"/>
            <a:ext cx="2127439" cy="671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solidFill>
                  <a:schemeClr val="tx1"/>
                </a:solidFill>
                <a:latin typeface="Propisi" panose="02000508030000020003" pitchFamily="2" charset="0"/>
              </a:rPr>
              <a:t>зимой</a:t>
            </a:r>
            <a:endParaRPr lang="ru-RU" sz="4800" b="1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sp>
        <p:nvSpPr>
          <p:cNvPr id="10" name="Текст 4"/>
          <p:cNvSpPr txBox="1">
            <a:spLocks/>
          </p:cNvSpPr>
          <p:nvPr/>
        </p:nvSpPr>
        <p:spPr>
          <a:xfrm>
            <a:off x="6849245" y="4328014"/>
            <a:ext cx="2127439" cy="671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solidFill>
                  <a:schemeClr val="tx1"/>
                </a:solidFill>
                <a:latin typeface="Propisi" panose="02000508030000020003" pitchFamily="2" charset="0"/>
              </a:rPr>
              <a:t>греет</a:t>
            </a:r>
            <a:endParaRPr lang="ru-RU" sz="4800" b="1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sp>
        <p:nvSpPr>
          <p:cNvPr id="11" name="Текст 4"/>
          <p:cNvSpPr txBox="1">
            <a:spLocks/>
          </p:cNvSpPr>
          <p:nvPr/>
        </p:nvSpPr>
        <p:spPr>
          <a:xfrm>
            <a:off x="2861622" y="5622877"/>
            <a:ext cx="2127439" cy="671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ligraph" pitchFamily="8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 smtClean="0">
                <a:solidFill>
                  <a:schemeClr val="tx1"/>
                </a:solidFill>
                <a:latin typeface="Propisi" panose="02000508030000020003" pitchFamily="2" charset="0"/>
              </a:rPr>
              <a:t>снегами</a:t>
            </a:r>
            <a:endParaRPr lang="ru-RU" sz="4800" b="1" dirty="0">
              <a:solidFill>
                <a:schemeClr val="tx1"/>
              </a:solidFill>
              <a:latin typeface="Propisi" panose="02000508030000020003" pitchFamily="2" charset="0"/>
            </a:endParaRPr>
          </a:p>
        </p:txBody>
      </p:sp>
      <p:pic>
        <p:nvPicPr>
          <p:cNvPr id="12" name="Picture 8" descr="http://s4.pic4you.ru/y2014/12-06/12216/4767327-thu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57" y="323891"/>
            <a:ext cx="3080849" cy="38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8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20969"/>
            <a:ext cx="10515600" cy="1325563"/>
          </a:xfrm>
        </p:spPr>
        <p:txBody>
          <a:bodyPr>
            <a:noAutofit/>
          </a:bodyPr>
          <a:lstStyle/>
          <a:p>
            <a:pPr marL="342900" lvl="0" indent="-342900"/>
            <a:r>
              <a:rPr lang="uk-UA" sz="4800" b="1" dirty="0" smtClean="0">
                <a:latin typeface="Propisi" panose="02000508030000020003" pitchFamily="2" charset="0"/>
                <a:ea typeface="Times New Roman" panose="02020603050405020304" pitchFamily="18" charset="0"/>
              </a:rPr>
              <a:t>                       </a:t>
            </a:r>
            <a:br>
              <a:rPr lang="uk-UA" sz="4800" b="1" dirty="0" smtClean="0">
                <a:latin typeface="Propisi" panose="02000508030000020003" pitchFamily="2" charset="0"/>
                <a:ea typeface="Times New Roman" panose="02020603050405020304" pitchFamily="18" charset="0"/>
              </a:rPr>
            </a:br>
            <a:r>
              <a:rPr lang="uk-UA" sz="4800" b="1" dirty="0">
                <a:latin typeface="Propisi" panose="02000508030000020003" pitchFamily="2" charset="0"/>
                <a:ea typeface="Times New Roman" panose="02020603050405020304" pitchFamily="18" charset="0"/>
              </a:rPr>
              <a:t> </a:t>
            </a:r>
            <a:r>
              <a:rPr lang="uk-UA" sz="4800" b="1" dirty="0" smtClean="0">
                <a:latin typeface="Propisi" panose="02000508030000020003" pitchFamily="2" charset="0"/>
                <a:ea typeface="Times New Roman" panose="02020603050405020304" pitchFamily="18" charset="0"/>
              </a:rPr>
              <a:t>                    6 к</a:t>
            </a:r>
            <a:r>
              <a:rPr lang="ru-RU" sz="4800" b="1" dirty="0" err="1" smtClean="0">
                <a:latin typeface="Propisi" panose="02000508030000020003" pitchFamily="2" charset="0"/>
                <a:ea typeface="Times New Roman" panose="02020603050405020304" pitchFamily="18" charset="0"/>
              </a:rPr>
              <a:t>онкурс</a:t>
            </a:r>
            <a: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</a:rPr>
            </a:br>
            <a: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</a:rPr>
              <a:t>                  «»«Отгадай </a:t>
            </a:r>
            <a: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</a:rPr>
              <a:t>слово» </a:t>
            </a:r>
            <a:r>
              <a:rPr lang="ru-RU" sz="4800" b="1" dirty="0" smtClean="0">
                <a:latin typeface="Propisi" panose="02000508030000020003" pitchFamily="2" charset="0"/>
                <a:ea typeface="Times New Roman" panose="02020603050405020304" pitchFamily="18" charset="0"/>
              </a:rPr>
              <a:t>«</a:t>
            </a:r>
            <a:r>
              <a:rPr lang="ru-RU" sz="4800" b="1" dirty="0">
                <a:latin typeface="Propisi" panose="02000508030000020003" pitchFamily="2" charset="0"/>
              </a:rPr>
              <a:t/>
            </a:r>
            <a:br>
              <a:rPr lang="ru-RU" sz="4800" b="1" dirty="0">
                <a:latin typeface="Propisi" panose="02000508030000020003" pitchFamily="2" charset="0"/>
              </a:rPr>
            </a:br>
            <a: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</a:rPr>
              <a:t>Его корень в слове снежинка, </a:t>
            </a:r>
            <a:b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</a:rPr>
            </a:br>
            <a: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</a:rPr>
              <a:t>Приставка в слове подъехал, </a:t>
            </a:r>
            <a:b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</a:rPr>
            </a:br>
            <a: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</a:rPr>
              <a:t>Суффикс в слове лесник, </a:t>
            </a:r>
            <a:b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</a:rPr>
            </a:br>
            <a:r>
              <a:rPr lang="ru-RU" sz="4800" b="1" dirty="0">
                <a:latin typeface="Propisi" panose="02000508030000020003" pitchFamily="2" charset="0"/>
                <a:ea typeface="Times New Roman" panose="02020603050405020304" pitchFamily="18" charset="0"/>
              </a:rPr>
              <a:t>Окончание в слове ученик. </a:t>
            </a:r>
            <a:r>
              <a:rPr lang="ru-RU" sz="4800" b="1" dirty="0">
                <a:latin typeface="Propisi" panose="02000508030000020003" pitchFamily="2" charset="0"/>
              </a:rPr>
              <a:t/>
            </a:r>
            <a:br>
              <a:rPr lang="ru-RU" sz="4800" b="1" dirty="0">
                <a:latin typeface="Propisi" panose="02000508030000020003" pitchFamily="2" charset="0"/>
              </a:rPr>
            </a:br>
            <a:endParaRPr lang="ru-RU" sz="4800" b="1" dirty="0">
              <a:latin typeface="Propisi" panose="02000508030000020003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29553" y="4954137"/>
            <a:ext cx="5827594" cy="1255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pisi" panose="02000508030000020003" pitchFamily="2" charset="0"/>
              </a:rPr>
              <a:t>Подснежник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pisi" panose="02000508030000020003" pitchFamily="2" charset="0"/>
            </a:endParaRPr>
          </a:p>
        </p:txBody>
      </p:sp>
      <p:pic>
        <p:nvPicPr>
          <p:cNvPr id="1026" name="Picture 2" descr="http://li-web.ru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21" y="3098042"/>
            <a:ext cx="5965079" cy="349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1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Новогодняя чехарда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213</Words>
  <Application>Microsoft Office PowerPoint</Application>
  <PresentationFormat>Широкоэкранный</PresentationFormat>
  <Paragraphs>128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Calligraph</vt:lpstr>
      <vt:lpstr>Propisi</vt:lpstr>
      <vt:lpstr>Times New Roman</vt:lpstr>
      <vt:lpstr>Trebuchet MS</vt:lpstr>
      <vt:lpstr>1_Тема Office</vt:lpstr>
      <vt:lpstr>Новогодняя чехарда 3</vt:lpstr>
      <vt:lpstr>Презентация PowerPoint</vt:lpstr>
      <vt:lpstr>Презентация  по русскому языку </vt:lpstr>
      <vt:lpstr>                       1 конкурс.                     Вставьте букву. Ч…шка, снеж…нка, пуш…стый,  ч…до, лыж…, трещ…ть. </vt:lpstr>
      <vt:lpstr>2 конкурс. Перевести на русский язык. Зимовий       -       …………………….. сІчень           -      …………………….. ялинка          -     ……………………. Іграшка         -     ……………………... СнІгуронька -      ………………………. дІд Мороз    -   …………………………. </vt:lpstr>
      <vt:lpstr>3 конкурс. Подобрать прилагательные  к слову ЗИМА.              </vt:lpstr>
      <vt:lpstr>                                   4 конкурс.                                  Диктант.                               Зимние забавы          На дворе зима. Ребята с нетирпением ждут первого снега. Так хочется прокатится на санях или поиграть в снешки.          Зима – самое виселое время года. Дети строят снежные горки. Как сдорово скатиться с горки на санках! Ветер свестит в ушах, а морос обжегает щоки. Весело!</vt:lpstr>
      <vt:lpstr>                                   4 конкурс.                                  Диктант.                               Зимние забавы          На дворе зима. Ребята с нетерпением ждут первого снега. Так хочется прокатиться на санях или поиграть в снежки.          Зима – самое веселое время года. Дети строят снежные горки. Как здорово скатиться с горки на санках! Ветер свистит в ушах, а мороз обжигает щёки. Весело!</vt:lpstr>
      <vt:lpstr>                            5 конкурс.                «»Знаете ли вы пословицы?» « Мороз невелик, да стоять не   …  …  …. Новый год - к весне …  …  …. С неба  снег звездой, на ладошку –  …  …  …. Готовь сани летом, а телегу –    …  …  …. Зимой солнце светит, да не   …  …  …. Весна красна цветами, осень — хлебами,  а зима —…  …  ….  </vt:lpstr>
      <vt:lpstr>                                             6 конкурс                   «»«Отгадай слово» « Его корень в слове снежинка,  Приставка в слове подъехал,  Суффикс в слове лесник,  Окончание в слове ученик.  </vt:lpstr>
      <vt:lpstr>Мороз - Вьюга -</vt:lpstr>
      <vt:lpstr> утренник холод стужа морозец заморозки погода холодрыга морозяка холодина трескучий мороз дубак дубарь колотун  </vt:lpstr>
      <vt:lpstr>9 конкурс. Кроссворд.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33</cp:revision>
  <dcterms:created xsi:type="dcterms:W3CDTF">2015-12-26T12:04:20Z</dcterms:created>
  <dcterms:modified xsi:type="dcterms:W3CDTF">2015-12-27T18:18:31Z</dcterms:modified>
</cp:coreProperties>
</file>